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  <p:sldMasterId id="2147483735" r:id="rId3"/>
    <p:sldMasterId id="2147483676" r:id="rId4"/>
    <p:sldMasterId id="2147483680" r:id="rId5"/>
    <p:sldMasterId id="2147483693" r:id="rId6"/>
    <p:sldMasterId id="2147483706" r:id="rId7"/>
    <p:sldMasterId id="2147483714" r:id="rId8"/>
    <p:sldMasterId id="2147483726" r:id="rId9"/>
  </p:sldMasterIdLst>
  <p:notesMasterIdLst>
    <p:notesMasterId r:id="rId20"/>
  </p:notesMasterIdLst>
  <p:handoutMasterIdLst>
    <p:handoutMasterId r:id="rId21"/>
  </p:handoutMasterIdLst>
  <p:sldIdLst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C3"/>
    <a:srgbClr val="FF0041"/>
    <a:srgbClr val="FFB819"/>
    <a:srgbClr val="A59482"/>
    <a:srgbClr val="FF5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 autoAdjust="0"/>
    <p:restoredTop sz="93949"/>
  </p:normalViewPr>
  <p:slideViewPr>
    <p:cSldViewPr snapToGrid="0" snapToObjects="1">
      <p:cViewPr varScale="1">
        <p:scale>
          <a:sx n="85" d="100"/>
          <a:sy n="85" d="100"/>
        </p:scale>
        <p:origin x="18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8B0A-116C-48DE-98CD-1B3F7D7FF9B9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825F-6BE9-4A25-A0AC-7CB85BBE0DF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886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606-338B-4E27-A99D-9DFF4B809600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6FFC-A2C9-4936-83E1-10BEE09A392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40988"/>
            <a:ext cx="7041195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rnshi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424206" y="613032"/>
            <a:ext cx="8077862" cy="673508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424206" y="1286540"/>
            <a:ext cx="8077862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24206" y="2408708"/>
            <a:ext cx="3520150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269574" y="5782048"/>
            <a:ext cx="1454661" cy="60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095358" y="5767420"/>
            <a:ext cx="1464329" cy="608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5921142" y="5767420"/>
            <a:ext cx="1454661" cy="599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5782048"/>
            <a:ext cx="1474245" cy="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2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413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881952"/>
            <a:ext cx="4006961" cy="5278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881952"/>
            <a:ext cx="4006961" cy="5284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3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903767"/>
            <a:ext cx="4006961" cy="525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903767"/>
            <a:ext cx="4006961" cy="526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1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18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yellow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" y="0"/>
            <a:ext cx="2297927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19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61237"/>
            <a:ext cx="6461052" cy="5411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95935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50606"/>
            <a:ext cx="6461052" cy="5465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650579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441815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192365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287633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5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3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0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85302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08074"/>
            <a:ext cx="6461052" cy="549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5" y="223168"/>
            <a:ext cx="8665184" cy="318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882502"/>
            <a:ext cx="4237616" cy="539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3390" y="882502"/>
            <a:ext cx="4239093" cy="5390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21876" y="551264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91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3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55180"/>
            <a:ext cx="4183241" cy="5870799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350874"/>
            <a:ext cx="4183241" cy="5775107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87078"/>
            <a:ext cx="4183241" cy="583890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414670"/>
            <a:ext cx="4183241" cy="5711311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5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2075" y="893135"/>
            <a:ext cx="3721100" cy="5118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9" y="893134"/>
            <a:ext cx="4757245" cy="5118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9"/>
            <a:ext cx="8665184" cy="308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12799" y="6011967"/>
            <a:ext cx="372110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8627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7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200400" y="0"/>
            <a:ext cx="59436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>
                <a:latin typeface="Century Gothic" charset="0"/>
                <a:ea typeface="Century Gothic" charset="0"/>
                <a:cs typeface="Century Gothic" charset="0"/>
              </a:rPr>
              <a:t>Insert image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889420"/>
            <a:ext cx="2910116" cy="245838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8" y="232179"/>
            <a:ext cx="2912111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3358668"/>
            <a:ext cx="2912108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1769128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</p:spTree>
    <p:extLst>
      <p:ext uri="{BB962C8B-B14F-4D97-AF65-F5344CB8AC3E}">
        <p14:creationId xmlns:p14="http://schemas.microsoft.com/office/powerpoint/2010/main" val="2334277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Yello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ur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6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ran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945" y="6484051"/>
            <a:ext cx="644277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997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011" y="6422094"/>
            <a:ext cx="637393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br>
              <a:rPr lang="en-GB" dirty="0"/>
            </a:b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018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14408" y="402869"/>
            <a:ext cx="4149460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579" y="415240"/>
            <a:ext cx="4149513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4408" y="6085400"/>
            <a:ext cx="414946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Image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19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45656" y="1"/>
            <a:ext cx="3066756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414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0713" y="4277194"/>
            <a:ext cx="8803606" cy="18188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7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15027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786805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3747167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699914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206840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2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747048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140093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690487" cy="5369454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32862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7314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62262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8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65901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4340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14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4"/>
          </p:nvPr>
        </p:nvSpPr>
        <p:spPr>
          <a:xfrm>
            <a:off x="168718" y="848412"/>
            <a:ext cx="8665723" cy="5303031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49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83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1064895" y="1153653"/>
            <a:ext cx="6872829" cy="4492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518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64894" y="5646624"/>
            <a:ext cx="6872829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Chart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32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56522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918527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6522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18527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95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2544952" y="2678716"/>
            <a:ext cx="4384049" cy="316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754144"/>
            <a:ext cx="8523380" cy="1924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1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9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168715" y="1569652"/>
            <a:ext cx="8749042" cy="46237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SmartArt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49042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838987"/>
            <a:ext cx="8749039" cy="730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436837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228073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78623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073891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2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4"/>
          </p:nvPr>
        </p:nvSpPr>
        <p:spPr>
          <a:xfrm>
            <a:off x="0" y="405353"/>
            <a:ext cx="9144000" cy="5646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00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644022"/>
            <a:ext cx="8777322" cy="572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</a:t>
            </a:r>
            <a:r>
              <a:rPr lang="en-GB"/>
              <a:t>slide content</a:t>
            </a:r>
            <a:endParaRPr lang="en-GB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77945" y="1423447"/>
            <a:ext cx="8592678" cy="48407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77322" cy="333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9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777544"/>
            <a:ext cx="1860537" cy="50081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2605468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79092" y="138373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00914" y="213076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20898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84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2897"/>
            <a:ext cx="1860537" cy="500813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10821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79092" y="1789085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914" y="2536114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14337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54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tra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9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9753"/>
            <a:ext cx="1860537" cy="508019"/>
          </a:xfrm>
          <a:prstGeom prst="rect">
            <a:avLst/>
          </a:prstGeom>
        </p:spPr>
      </p:pic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nesta.org.uk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GB" sz="1800" b="0" dirty="0" err="1">
                <a:solidFill>
                  <a:schemeClr val="bg1"/>
                </a:solidFill>
                <a:latin typeface="+mj-lt"/>
              </a:rPr>
              <a:t>nesta_uk</a:t>
            </a:r>
            <a:endParaRPr lang="en-GB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2619946"/>
            <a:ext cx="278091" cy="2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58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ubble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166258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6989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sta_Abstract_White_Loop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79034" y="0"/>
            <a:ext cx="12192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2404398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3185001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946184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041452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389431" y="2861557"/>
            <a:ext cx="8229600" cy="668452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89431" y="3530009"/>
            <a:ext cx="8229600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431" y="4657233"/>
            <a:ext cx="3671888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" y="589291"/>
            <a:ext cx="1490223" cy="19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5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757" r:id="rId10"/>
    <p:sldLayoutId id="2147483762" r:id="rId11"/>
    <p:sldLayoutId id="2147483763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29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56" r:id="rId2"/>
    <p:sldLayoutId id="2147483675" r:id="rId3"/>
    <p:sldLayoutId id="2147483749" r:id="rId4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2" r:id="rId3"/>
    <p:sldLayoutId id="2147483759" r:id="rId4"/>
    <p:sldLayoutId id="2147483743" r:id="rId5"/>
    <p:sldLayoutId id="214748374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13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760" r:id="rId4"/>
    <p:sldLayoutId id="2147483758" r:id="rId5"/>
    <p:sldLayoutId id="2147483761" r:id="rId6"/>
    <p:sldLayoutId id="2147483685" r:id="rId7"/>
    <p:sldLayoutId id="2147483686" r:id="rId8"/>
    <p:sldLayoutId id="2147483697" r:id="rId9"/>
    <p:sldLayoutId id="214748368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42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45" r:id="rId3"/>
    <p:sldLayoutId id="2147483746" r:id="rId4"/>
    <p:sldLayoutId id="2147483747" r:id="rId5"/>
    <p:sldLayoutId id="2147483696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12" r:id="rId3"/>
    <p:sldLayoutId id="2147483713" r:id="rId4"/>
    <p:sldLayoutId id="2147483711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1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34" r:id="rId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Juan.mateos-garcia@nesta.org.uk" TargetMode="Externa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creative industries in M</a:t>
            </a:r>
            <a:r>
              <a:rPr lang="en-GB" dirty="0" err="1"/>
              <a:t>exico</a:t>
            </a:r>
            <a:br>
              <a:rPr lang="en-GB" dirty="0"/>
            </a:br>
            <a:r>
              <a:rPr lang="en-GB" b="1" dirty="0"/>
              <a:t>The Brighton Fuse Survey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4024" y="2943471"/>
            <a:ext cx="6436176" cy="851075"/>
          </a:xfrm>
        </p:spPr>
        <p:txBody>
          <a:bodyPr/>
          <a:lstStyle/>
          <a:p>
            <a:r>
              <a:rPr lang="en-US" dirty="0"/>
              <a:t>Juan Mateos-Garcia</a:t>
            </a:r>
          </a:p>
          <a:p>
            <a:r>
              <a:rPr lang="en-GB" dirty="0"/>
              <a:t>Taller de </a:t>
            </a:r>
            <a:r>
              <a:rPr lang="en-GB" dirty="0" err="1"/>
              <a:t>arranque</a:t>
            </a:r>
            <a:r>
              <a:rPr lang="en-GB" dirty="0"/>
              <a:t>: </a:t>
            </a:r>
            <a:r>
              <a:rPr lang="en-GB" dirty="0" err="1"/>
              <a:t>Mapa</a:t>
            </a:r>
            <a:r>
              <a:rPr lang="en-GB" dirty="0"/>
              <a:t> </a:t>
            </a:r>
            <a:r>
              <a:rPr lang="en-GB" dirty="0" err="1"/>
              <a:t>Creativo</a:t>
            </a:r>
            <a:r>
              <a:rPr lang="en-GB" dirty="0"/>
              <a:t> Transmedia México</a:t>
            </a:r>
          </a:p>
          <a:p>
            <a:r>
              <a:rPr lang="en-GB" dirty="0"/>
              <a:t>8 – 9 </a:t>
            </a:r>
            <a:r>
              <a:rPr lang="en-GB" dirty="0" err="1"/>
              <a:t>Febrero</a:t>
            </a:r>
            <a:endParaRPr lang="en-GB" dirty="0"/>
          </a:p>
          <a:p>
            <a:r>
              <a:rPr lang="en-GB" dirty="0"/>
              <a:t>Ciudad de México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Juan.mateos-garcia@nesta.org.uk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/>
              <a:t>@</a:t>
            </a:r>
            <a:r>
              <a:rPr lang="en-US" dirty="0" err="1"/>
              <a:t>jmateosgarcia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ECE9E-C7CA-3C4B-AD7E-CADCFD942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66044-2CF6-8849-9B2D-C4BE0E893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An introduction to the Brighton Fuse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Approach</a:t>
            </a:r>
          </a:p>
          <a:p>
            <a:pPr marL="1200131" lvl="1" indent="-457200"/>
            <a:r>
              <a:rPr lang="en-GB" sz="2800" dirty="0"/>
              <a:t>Sampling frame</a:t>
            </a:r>
          </a:p>
          <a:p>
            <a:pPr marL="1200131" lvl="1" indent="-457200"/>
            <a:r>
              <a:rPr lang="en-GB" sz="2800" dirty="0"/>
              <a:t>Questions and </a:t>
            </a:r>
            <a:r>
              <a:rPr lang="en-GB" sz="2800"/>
              <a:t>survey content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8533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Brighton Fuse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386FF-C966-F94A-97CA-3CAB18F15F5D}"/>
              </a:ext>
            </a:extLst>
          </p:cNvPr>
          <p:cNvSpPr/>
          <p:nvPr/>
        </p:nvSpPr>
        <p:spPr>
          <a:xfrm>
            <a:off x="290721" y="1100176"/>
            <a:ext cx="8738979" cy="44012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2 year AHRC-funded project to measure the creative industries in Brighton, with a particular focus on the interaction between arts and technology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Consortium involving social scientists (SPRU &amp; CENTRIM), arts and humanities (Brighton College of Art) and industry (Wired Sussex, an industry group).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Report perceived to be impactful, important for positioning A&amp;H as an important contributor to economic growth through their impact on the CIs.</a:t>
            </a:r>
          </a:p>
        </p:txBody>
      </p:sp>
    </p:spTree>
    <p:extLst>
      <p:ext uri="{BB962C8B-B14F-4D97-AF65-F5344CB8AC3E}">
        <p14:creationId xmlns:p14="http://schemas.microsoft.com/office/powerpoint/2010/main" val="185412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A3935D-8D7C-BA4C-B8CE-D6E6C8540B3B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183510" y="4779587"/>
            <a:ext cx="0" cy="1039248"/>
          </a:xfrm>
          <a:prstGeom prst="straightConnector1">
            <a:avLst/>
          </a:prstGeom>
          <a:ln w="5715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CF0400-03F0-FE4A-B94D-21A35D9225CE}"/>
              </a:ext>
            </a:extLst>
          </p:cNvPr>
          <p:cNvCxnSpPr>
            <a:cxnSpLocks/>
          </p:cNvCxnSpPr>
          <p:nvPr/>
        </p:nvCxnSpPr>
        <p:spPr>
          <a:xfrm flipH="1">
            <a:off x="2219307" y="3069753"/>
            <a:ext cx="2" cy="1156449"/>
          </a:xfrm>
          <a:prstGeom prst="straightConnector1">
            <a:avLst/>
          </a:prstGeom>
          <a:ln w="5715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ED9F8C5-5A52-7A43-8DC2-21CA25A11E57}"/>
              </a:ext>
            </a:extLst>
          </p:cNvPr>
          <p:cNvSpPr/>
          <p:nvPr/>
        </p:nvSpPr>
        <p:spPr>
          <a:xfrm>
            <a:off x="672407" y="3356040"/>
            <a:ext cx="3093805" cy="56353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Manual validation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FC5265-BCC8-814F-8528-B5EE7F30C05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219312" y="1392276"/>
            <a:ext cx="2" cy="1156449"/>
          </a:xfrm>
          <a:prstGeom prst="straightConnector1">
            <a:avLst/>
          </a:prstGeom>
          <a:ln w="5715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F70A6F-03CD-2346-816F-5521BFE7AD27}"/>
              </a:ext>
            </a:extLst>
          </p:cNvPr>
          <p:cNvSpPr/>
          <p:nvPr/>
        </p:nvSpPr>
        <p:spPr>
          <a:xfrm>
            <a:off x="290721" y="734532"/>
            <a:ext cx="3857185" cy="657744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Wired Sussex membership (~800)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41714A-6129-1849-8168-F163E05BF19A}"/>
              </a:ext>
            </a:extLst>
          </p:cNvPr>
          <p:cNvSpPr/>
          <p:nvPr/>
        </p:nvSpPr>
        <p:spPr>
          <a:xfrm>
            <a:off x="290720" y="2548725"/>
            <a:ext cx="3857183" cy="521028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Business register (7500)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03E4D5-72C2-6B47-B45F-04F1DE9AD2DA}"/>
              </a:ext>
            </a:extLst>
          </p:cNvPr>
          <p:cNvSpPr/>
          <p:nvPr/>
        </p:nvSpPr>
        <p:spPr>
          <a:xfrm>
            <a:off x="672407" y="1699909"/>
            <a:ext cx="3093805" cy="56353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Creative / Digital SIC codes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3E47CA-7AD0-DF48-880A-F38BFC02AE63}"/>
              </a:ext>
            </a:extLst>
          </p:cNvPr>
          <p:cNvSpPr/>
          <p:nvPr/>
        </p:nvSpPr>
        <p:spPr>
          <a:xfrm>
            <a:off x="290720" y="4204089"/>
            <a:ext cx="3785580" cy="54527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Target (1500)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722EA49-6263-5143-9706-1EEF460459AF}"/>
              </a:ext>
            </a:extLst>
          </p:cNvPr>
          <p:cNvSpPr/>
          <p:nvPr/>
        </p:nvSpPr>
        <p:spPr>
          <a:xfrm>
            <a:off x="290720" y="5818835"/>
            <a:ext cx="3785580" cy="489729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~500 respondents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7F92AA9-D864-7948-8593-3755576EC977}"/>
              </a:ext>
            </a:extLst>
          </p:cNvPr>
          <p:cNvSpPr/>
          <p:nvPr/>
        </p:nvSpPr>
        <p:spPr>
          <a:xfrm>
            <a:off x="672407" y="4967801"/>
            <a:ext cx="3093806" cy="56353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Telephone / online survey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22FD68-DC12-684B-B41C-B4F73D6BA3CC}"/>
              </a:ext>
            </a:extLst>
          </p:cNvPr>
          <p:cNvSpPr/>
          <p:nvPr/>
        </p:nvSpPr>
        <p:spPr>
          <a:xfrm>
            <a:off x="4261899" y="1193909"/>
            <a:ext cx="4572000" cy="44307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We didn’t have a DCMS definition when we started the project!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Online survey had to be modified and implemented via telephone due to low response rates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Survey was cognitively tested and piloted in a smaller city closer to Brighton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8" grpId="0" animBg="1"/>
      <p:bldP spid="19" grpId="0" animBg="1"/>
      <p:bldP spid="21" grpId="0" animBg="1"/>
      <p:bldP spid="22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Example areas of interest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25E4-6574-A745-84BE-16FD7D540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016" y="1138212"/>
            <a:ext cx="4127198" cy="406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C48C4-CC5F-814F-8F91-71F02104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15" y="1273941"/>
            <a:ext cx="4750301" cy="26094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9D716E-D2D2-E84E-9804-8D6CE1FA38DE}"/>
              </a:ext>
            </a:extLst>
          </p:cNvPr>
          <p:cNvSpPr/>
          <p:nvPr/>
        </p:nvSpPr>
        <p:spPr>
          <a:xfrm>
            <a:off x="493360" y="796241"/>
            <a:ext cx="339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ira Sans" panose="020B0503050000020004" pitchFamily="34" charset="0"/>
              </a:rPr>
              <a:t>Combinations of Arts and Tech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84A447-F34B-454C-AF66-24A5CBEE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19" y="3872519"/>
            <a:ext cx="4303492" cy="2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2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Example areas of interest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D716E-D2D2-E84E-9804-8D6CE1FA38DE}"/>
              </a:ext>
            </a:extLst>
          </p:cNvPr>
          <p:cNvSpPr/>
          <p:nvPr/>
        </p:nvSpPr>
        <p:spPr>
          <a:xfrm>
            <a:off x="493360" y="796241"/>
            <a:ext cx="463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ira Sans" panose="020B0503050000020004" pitchFamily="34" charset="0"/>
              </a:rPr>
              <a:t>Business models and technology adoption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32A20-CCA2-4143-9637-1BF0F2931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586" y="796241"/>
            <a:ext cx="3096926" cy="2943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E3786-D56E-AE43-8AE0-C098B8B88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37" y="3837041"/>
            <a:ext cx="3316175" cy="2904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9952F4-CCF7-794D-A1DF-D16AAA28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15" y="1648806"/>
            <a:ext cx="5302146" cy="41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3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Example areas of interest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D716E-D2D2-E84E-9804-8D6CE1FA38DE}"/>
              </a:ext>
            </a:extLst>
          </p:cNvPr>
          <p:cNvSpPr/>
          <p:nvPr/>
        </p:nvSpPr>
        <p:spPr>
          <a:xfrm>
            <a:off x="493360" y="796241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ira Sans" panose="020B0503050000020004" pitchFamily="34" charset="0"/>
              </a:rPr>
              <a:t>Understanding cluster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43AFC-1A06-C242-977A-633CE0B8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0" y="1330465"/>
            <a:ext cx="3971599" cy="3417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B78192-C3A7-E94A-AF72-F1309A346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78" y="1721169"/>
            <a:ext cx="4691921" cy="26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Example areas of interest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D716E-D2D2-E84E-9804-8D6CE1FA38DE}"/>
              </a:ext>
            </a:extLst>
          </p:cNvPr>
          <p:cNvSpPr/>
          <p:nvPr/>
        </p:nvSpPr>
        <p:spPr>
          <a:xfrm>
            <a:off x="493360" y="796241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ira Sans" panose="020B0503050000020004" pitchFamily="34" charset="0"/>
              </a:rPr>
              <a:t>And drivers / barriers to success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93896-6C74-2D4B-8D08-EBCA9C7F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08" y="1528995"/>
            <a:ext cx="3788691" cy="4774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D5FAF-50F1-3047-B540-698CF596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51" y="1438831"/>
            <a:ext cx="4723757" cy="48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Example areas of interest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9D716E-D2D2-E84E-9804-8D6CE1FA38DE}"/>
              </a:ext>
            </a:extLst>
          </p:cNvPr>
          <p:cNvSpPr/>
          <p:nvPr/>
        </p:nvSpPr>
        <p:spPr>
          <a:xfrm>
            <a:off x="493360" y="796241"/>
            <a:ext cx="534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ira Sans" panose="020B0503050000020004" pitchFamily="34" charset="0"/>
              </a:rPr>
              <a:t>A long survey... Enabled interesting combinations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A4400-77BD-5A42-BD4A-6056DF9D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21" y="1466946"/>
            <a:ext cx="3104125" cy="1767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CA06D-B902-274C-9EB0-6CF076673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186" y="3535486"/>
            <a:ext cx="3836793" cy="30821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6DDFD-EC56-5745-A876-6AA6AD4B8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9" y="1295441"/>
            <a:ext cx="3673905" cy="50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383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D832C997-77E2-3B4B-B5EB-833D7AC9F1B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A424E08F-E2DD-5B47-AE36-23D86F738FA1}"/>
    </a:ext>
  </a:extLst>
</a:theme>
</file>

<file path=ppt/theme/theme3.xml><?xml version="1.0" encoding="utf-8"?>
<a:theme xmlns:a="http://schemas.openxmlformats.org/drawingml/2006/main" name="Navigation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E49607F8-9582-A94E-B820-6902120C481D}"/>
    </a:ext>
  </a:extLst>
</a:theme>
</file>

<file path=ppt/theme/theme4.xml><?xml version="1.0" encoding="utf-8"?>
<a:theme xmlns:a="http://schemas.openxmlformats.org/drawingml/2006/main" name="Text and bulle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9276D76A-4DED-3744-9916-76197F14953F}"/>
    </a:ext>
  </a:extLst>
</a:theme>
</file>

<file path=ppt/theme/theme5.xml><?xml version="1.0" encoding="utf-8"?>
<a:theme xmlns:a="http://schemas.openxmlformats.org/drawingml/2006/main" name="Image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12082A9B-143D-0A41-90C0-7EE71BED0FE1}"/>
    </a:ext>
  </a:extLst>
</a:theme>
</file>

<file path=ppt/theme/theme6.xml><?xml version="1.0" encoding="utf-8"?>
<a:theme xmlns:a="http://schemas.openxmlformats.org/drawingml/2006/main" name="Divider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FDDA3CBD-256B-914B-A42F-C45498FF46BF}"/>
    </a:ext>
  </a:extLst>
</a:theme>
</file>

<file path=ppt/theme/theme7.xml><?xml version="1.0" encoding="utf-8"?>
<a:theme xmlns:a="http://schemas.openxmlformats.org/drawingml/2006/main" name="Tables, Charts + SmartArt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4A4EBF3B-E2FF-E441-94F7-E18971925B48}"/>
    </a:ext>
  </a:extLst>
</a:theme>
</file>

<file path=ppt/theme/theme8.xml><?xml version="1.0" encoding="utf-8"?>
<a:theme xmlns:a="http://schemas.openxmlformats.org/drawingml/2006/main" name="Video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3AFDB5BA-1ADE-674D-BFB2-E6EC57B3976F}"/>
    </a:ext>
  </a:extLst>
</a:theme>
</file>

<file path=ppt/theme/theme9.xml><?xml version="1.0" encoding="utf-8"?>
<a:theme xmlns:a="http://schemas.openxmlformats.org/drawingml/2006/main" name="End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57C46FD4-F29A-5B40-B52F-EE18E6B53B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Template</Template>
  <TotalTime>155</TotalTime>
  <Words>244</Words>
  <Application>Microsoft Macintosh PowerPoint</Application>
  <PresentationFormat>On-screen Show (4:3)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Century Gothic</vt:lpstr>
      <vt:lpstr>Fira Sans</vt:lpstr>
      <vt:lpstr>Title Slides</vt:lpstr>
      <vt:lpstr>Contents</vt:lpstr>
      <vt:lpstr>Navigation</vt:lpstr>
      <vt:lpstr>Text and bullets</vt:lpstr>
      <vt:lpstr>Image</vt:lpstr>
      <vt:lpstr>Dividers</vt:lpstr>
      <vt:lpstr>Tables, Charts + SmartArt</vt:lpstr>
      <vt:lpstr>Video</vt:lpstr>
      <vt:lpstr>End Slides</vt:lpstr>
      <vt:lpstr>Mapping the creative industries in Mexico The Brighton Fuse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Mateos-Garcia</dc:creator>
  <cp:lastModifiedBy>Microsoft Office User</cp:lastModifiedBy>
  <cp:revision>20</cp:revision>
  <dcterms:created xsi:type="dcterms:W3CDTF">2017-06-09T12:49:39Z</dcterms:created>
  <dcterms:modified xsi:type="dcterms:W3CDTF">2018-02-08T13:57:55Z</dcterms:modified>
</cp:coreProperties>
</file>